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61" r:id="rId4"/>
    <p:sldId id="266" r:id="rId5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8A982-3991-4D8F-BED0-F13D028DA7C6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4DA95-7212-447A-9244-41B29FCF44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4180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7661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883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3203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9874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668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3044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2062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3868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4516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2027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D38C7-D4BA-4A3B-A979-3DF188AE0E18}" type="datetimeFigureOut">
              <a:rPr lang="pt-BR" smtClean="0"/>
              <a:pPr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6DF42-2F94-4A0B-92E6-5B5CEBE57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7202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2636912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 2016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36"/>
          <a:stretch>
            <a:fillRect/>
          </a:stretch>
        </p:blipFill>
        <p:spPr bwMode="auto">
          <a:xfrm>
            <a:off x="4355976" y="335972"/>
            <a:ext cx="3941366" cy="111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3820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7525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pt-BR" b="1" u="sng" dirty="0" smtClean="0"/>
              <a:t>Orçamento Anual 2016</a:t>
            </a:r>
            <a:r>
              <a:rPr lang="pt-BR" u="sng" dirty="0" smtClean="0"/>
              <a:t>:</a:t>
            </a:r>
          </a:p>
          <a:p>
            <a:pPr lvl="1" algn="just"/>
            <a:r>
              <a:rPr lang="pt-BR" dirty="0" smtClean="0"/>
              <a:t>Distribuição do Orçamento nos grupos orçamentários vigentes:</a:t>
            </a:r>
          </a:p>
          <a:p>
            <a:pPr lvl="2" algn="just"/>
            <a:r>
              <a:rPr lang="pt-BR" dirty="0" smtClean="0"/>
              <a:t>Grupo Dotação Básica :                        R</a:t>
            </a:r>
            <a:r>
              <a:rPr lang="pt-BR" dirty="0"/>
              <a:t>$ </a:t>
            </a:r>
            <a:r>
              <a:rPr lang="pt-BR" dirty="0" smtClean="0"/>
              <a:t>454.807,00</a:t>
            </a:r>
          </a:p>
          <a:p>
            <a:pPr lvl="2" algn="just"/>
            <a:r>
              <a:rPr lang="pt-BR" dirty="0" smtClean="0"/>
              <a:t>Grupo Manutenção de Edifícios:        R$  87.301,00</a:t>
            </a:r>
          </a:p>
          <a:p>
            <a:pPr lvl="2" algn="just"/>
            <a:r>
              <a:rPr lang="pt-BR" dirty="0" smtClean="0"/>
              <a:t>Grupo Equipamentos de Segurança:  R$ 13.095,00</a:t>
            </a:r>
          </a:p>
          <a:p>
            <a:pPr lvl="2" algn="just"/>
            <a:r>
              <a:rPr lang="pt-BR" dirty="0" smtClean="0"/>
              <a:t>Grupo </a:t>
            </a:r>
            <a:r>
              <a:rPr lang="pt-BR" dirty="0" err="1" smtClean="0"/>
              <a:t>Manut</a:t>
            </a:r>
            <a:r>
              <a:rPr lang="pt-BR" dirty="0" smtClean="0"/>
              <a:t>. </a:t>
            </a:r>
            <a:r>
              <a:rPr lang="pt-BR" dirty="0" err="1" smtClean="0"/>
              <a:t>Equip</a:t>
            </a:r>
            <a:r>
              <a:rPr lang="pt-BR" dirty="0" smtClean="0"/>
              <a:t>. Informática:      R$ 11.229,00</a:t>
            </a:r>
          </a:p>
          <a:p>
            <a:pPr lvl="2" algn="just"/>
            <a:r>
              <a:rPr lang="pt-BR" dirty="0" smtClean="0"/>
              <a:t>Grupo Treinamento de Servidores:     R$   4.972,00</a:t>
            </a:r>
          </a:p>
          <a:p>
            <a:pPr lvl="2" algn="just"/>
            <a:r>
              <a:rPr lang="pt-BR" dirty="0" smtClean="0"/>
              <a:t>Grupo Adicional de Transporte:           </a:t>
            </a:r>
            <a:r>
              <a:rPr lang="pt-BR" u="sng" dirty="0" smtClean="0"/>
              <a:t>R$ 49.143,00</a:t>
            </a:r>
          </a:p>
          <a:p>
            <a:pPr lvl="2" algn="just">
              <a:buNone/>
            </a:pPr>
            <a:r>
              <a:rPr lang="pt-BR" dirty="0" smtClean="0"/>
              <a:t>                                           </a:t>
            </a:r>
            <a:r>
              <a:rPr lang="pt-BR" b="1" dirty="0" smtClean="0"/>
              <a:t>Subtotal:           R$ 620.547,00</a:t>
            </a:r>
          </a:p>
          <a:p>
            <a:pPr lvl="2" algn="just"/>
            <a:r>
              <a:rPr lang="pt-BR" dirty="0" smtClean="0"/>
              <a:t>Grupo </a:t>
            </a:r>
            <a:r>
              <a:rPr lang="pt-BR" dirty="0" err="1" smtClean="0"/>
              <a:t>Ativ</a:t>
            </a:r>
            <a:r>
              <a:rPr lang="pt-BR" dirty="0" smtClean="0"/>
              <a:t>. Contratos Terceirizados:   </a:t>
            </a:r>
            <a:r>
              <a:rPr lang="pt-BR" u="sng" dirty="0" smtClean="0"/>
              <a:t>R$ 881.328,00</a:t>
            </a:r>
          </a:p>
          <a:p>
            <a:pPr lvl="2" algn="just">
              <a:buNone/>
            </a:pPr>
            <a:r>
              <a:rPr lang="pt-BR" dirty="0" smtClean="0"/>
              <a:t>				             </a:t>
            </a:r>
            <a:r>
              <a:rPr lang="pt-BR" b="1" dirty="0" smtClean="0"/>
              <a:t>Total =      R$ 1.501.875,00</a:t>
            </a:r>
          </a:p>
          <a:p>
            <a:pPr lvl="2" algn="just"/>
            <a:endParaRPr lang="pt-BR" sz="1600" dirty="0"/>
          </a:p>
          <a:p>
            <a:pPr lvl="2" algn="just">
              <a:buNone/>
            </a:pPr>
            <a:endParaRPr lang="pt-B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36"/>
          <a:stretch>
            <a:fillRect/>
          </a:stretch>
        </p:blipFill>
        <p:spPr bwMode="auto">
          <a:xfrm>
            <a:off x="4355976" y="335972"/>
            <a:ext cx="3941366" cy="111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982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085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pt-BR" b="1" u="sng" dirty="0" smtClean="0"/>
              <a:t>Orçamento FDRP 2016</a:t>
            </a:r>
            <a:r>
              <a:rPr lang="pt-BR" u="sng" dirty="0" smtClean="0"/>
              <a:t>:</a:t>
            </a:r>
          </a:p>
          <a:p>
            <a:pPr lvl="1" algn="just"/>
            <a:r>
              <a:rPr lang="pt-BR" dirty="0" smtClean="0"/>
              <a:t>Cota mensal dos grupos orçamentários vigentes:</a:t>
            </a:r>
          </a:p>
          <a:p>
            <a:pPr lvl="1" algn="just">
              <a:buNone/>
            </a:pPr>
            <a:endParaRPr lang="pt-BR" dirty="0" smtClean="0"/>
          </a:p>
          <a:p>
            <a:pPr lvl="2" algn="just"/>
            <a:r>
              <a:rPr lang="pt-BR" sz="2500" dirty="0" smtClean="0"/>
              <a:t>Grupo Dotação Básica :                         R</a:t>
            </a:r>
            <a:r>
              <a:rPr lang="pt-BR" sz="2500" dirty="0"/>
              <a:t>$ </a:t>
            </a:r>
            <a:r>
              <a:rPr lang="pt-BR" sz="2500" dirty="0" smtClean="0"/>
              <a:t>37.885,42</a:t>
            </a:r>
          </a:p>
          <a:p>
            <a:pPr lvl="2" algn="just"/>
            <a:r>
              <a:rPr lang="pt-BR" sz="2500" dirty="0" smtClean="0"/>
              <a:t>Grupo Manutenção de Edifícios:         R$   7.272,17</a:t>
            </a:r>
          </a:p>
          <a:p>
            <a:pPr lvl="2" algn="just"/>
            <a:r>
              <a:rPr lang="pt-BR" sz="2500" dirty="0" smtClean="0"/>
              <a:t>Grupo Equipamentos de Segurança:  R$   1.090,81</a:t>
            </a:r>
          </a:p>
          <a:p>
            <a:pPr lvl="2" algn="just"/>
            <a:r>
              <a:rPr lang="pt-BR" sz="2500" dirty="0" smtClean="0"/>
              <a:t>Grupo </a:t>
            </a:r>
            <a:r>
              <a:rPr lang="pt-BR" sz="2500" dirty="0" err="1" smtClean="0"/>
              <a:t>Manut</a:t>
            </a:r>
            <a:r>
              <a:rPr lang="pt-BR" sz="2500" dirty="0" smtClean="0"/>
              <a:t>. </a:t>
            </a:r>
            <a:r>
              <a:rPr lang="pt-BR" sz="2500" dirty="0" err="1" smtClean="0"/>
              <a:t>Equip</a:t>
            </a:r>
            <a:r>
              <a:rPr lang="pt-BR" sz="2500" dirty="0" smtClean="0"/>
              <a:t>. Informática:      R$      935,38</a:t>
            </a:r>
          </a:p>
          <a:p>
            <a:pPr lvl="2" algn="just"/>
            <a:r>
              <a:rPr lang="pt-BR" sz="2500" dirty="0" smtClean="0"/>
              <a:t>Grupo Treinamento de Servidores:     R$      414,17</a:t>
            </a:r>
          </a:p>
          <a:p>
            <a:pPr lvl="2" algn="just"/>
            <a:r>
              <a:rPr lang="pt-BR" sz="2500" dirty="0" smtClean="0"/>
              <a:t>Grupo Despesas com Transportes:      R$   4.093,61</a:t>
            </a:r>
          </a:p>
          <a:p>
            <a:pPr lvl="2" algn="just"/>
            <a:r>
              <a:rPr lang="pt-BR" sz="2500" dirty="0" smtClean="0"/>
              <a:t>Grupo Atividades de Contratos:           R$ 73.414,62</a:t>
            </a:r>
          </a:p>
          <a:p>
            <a:pPr lvl="2" algn="just">
              <a:buNone/>
            </a:pPr>
            <a:r>
              <a:rPr lang="pt-BR" dirty="0" smtClean="0"/>
              <a:t>				</a:t>
            </a:r>
            <a:endParaRPr lang="pt-BR" b="1" dirty="0" smtClean="0"/>
          </a:p>
          <a:p>
            <a:pPr lvl="2" algn="just"/>
            <a:endParaRPr lang="pt-BR" sz="1600" dirty="0"/>
          </a:p>
          <a:p>
            <a:pPr lvl="2" algn="just">
              <a:buNone/>
            </a:pPr>
            <a:endParaRPr lang="pt-B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36"/>
          <a:stretch>
            <a:fillRect/>
          </a:stretch>
        </p:blipFill>
        <p:spPr bwMode="auto">
          <a:xfrm>
            <a:off x="4355976" y="335972"/>
            <a:ext cx="3941366" cy="111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982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1571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b="1" u="sng" dirty="0" smtClean="0"/>
              <a:t>Comparativo Orçamento 2015 x 2016</a:t>
            </a:r>
            <a:r>
              <a:rPr lang="pt-BR" u="sng" dirty="0" smtClean="0"/>
              <a:t>:</a:t>
            </a:r>
          </a:p>
          <a:p>
            <a:pPr lvl="1" algn="just">
              <a:buNone/>
            </a:pPr>
            <a:endParaRPr lang="pt-BR" dirty="0" smtClean="0"/>
          </a:p>
          <a:p>
            <a:pPr lvl="2" algn="just"/>
            <a:endParaRPr lang="pt-BR" b="1" dirty="0" smtClean="0"/>
          </a:p>
          <a:p>
            <a:pPr lvl="2" algn="just"/>
            <a:endParaRPr lang="pt-BR" sz="1600" dirty="0"/>
          </a:p>
          <a:p>
            <a:pPr lvl="2" algn="just">
              <a:buNone/>
            </a:pPr>
            <a:endParaRPr lang="pt-B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36"/>
          <a:stretch>
            <a:fillRect/>
          </a:stretch>
        </p:blipFill>
        <p:spPr bwMode="auto">
          <a:xfrm>
            <a:off x="4355976" y="335972"/>
            <a:ext cx="3941366" cy="111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67544" y="2348880"/>
          <a:ext cx="8136905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32448"/>
                <a:gridCol w="1656184"/>
                <a:gridCol w="1512168"/>
                <a:gridCol w="9361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Grupos</a:t>
                      </a:r>
                      <a:r>
                        <a:rPr lang="pt-BR" baseline="0" dirty="0" smtClean="0"/>
                        <a:t> Orçamentários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Variação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85000 - Básica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568.509,00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454.807,00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85001 - Manutenção de Edifícios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108.626,00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87.301,00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85002 - Equipamentos de Segurança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10.863,00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13.095,00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85003 – Manutenção/</a:t>
                      </a:r>
                      <a:r>
                        <a:rPr lang="pt-BR" dirty="0" err="1" smtClean="0"/>
                        <a:t>Equip</a:t>
                      </a:r>
                      <a:r>
                        <a:rPr lang="pt-BR" dirty="0" smtClean="0"/>
                        <a:t>. Informática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14.036,00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11.229,00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85004 - Treinamento de Servidores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6.446,00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4.972,00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85259 - Transportes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61.429,00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49.143,00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85031 - Atividades de Contrato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1.226.807,00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881.328,00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b="1" dirty="0" smtClean="0"/>
                        <a:t>Total - sem valor Contratos Terceirizados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769.909,00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620.547,00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19,40%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b="1" dirty="0" smtClean="0"/>
                        <a:t>Total - com valor Contratos Terceirizados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1.996.716,00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1.501.875,00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24,78%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982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236</Words>
  <Application>Microsoft Office PowerPoint</Application>
  <PresentationFormat>Apresentação na tela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ORÇAMENTO 2016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QUESTÕES ORÇAMENTÁRIAS USP</dc:title>
  <dc:creator>Gisele</dc:creator>
  <cp:lastModifiedBy>2858734</cp:lastModifiedBy>
  <cp:revision>103</cp:revision>
  <dcterms:created xsi:type="dcterms:W3CDTF">2014-02-12T23:52:30Z</dcterms:created>
  <dcterms:modified xsi:type="dcterms:W3CDTF">2016-02-02T20:19:42Z</dcterms:modified>
</cp:coreProperties>
</file>